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60" r:id="rId5"/>
    <p:sldId id="259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8" autoAdjust="0"/>
    <p:restoredTop sz="94660"/>
  </p:normalViewPr>
  <p:slideViewPr>
    <p:cSldViewPr snapToGrid="0">
      <p:cViewPr varScale="1">
        <p:scale>
          <a:sx n="82" d="100"/>
          <a:sy n="82" d="100"/>
        </p:scale>
        <p:origin x="58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Multi-colored graph blocks">
            <a:extLst>
              <a:ext uri="{FF2B5EF4-FFF2-40B4-BE49-F238E27FC236}">
                <a16:creationId xmlns:a16="http://schemas.microsoft.com/office/drawing/2014/main" id="{94C918C7-A63F-2CD5-A2F2-45B14F1ACEB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36" b="2183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557244-A1F3-DF89-3DB0-26BB3B4D4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credit card finance analysis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4F92A2-62A8-86D8-C503-ED0E7300CE8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A.Ajay</a:t>
            </a:r>
            <a:r>
              <a:rPr lang="en-US" dirty="0"/>
              <a:t> </a:t>
            </a:r>
            <a:r>
              <a:rPr lang="en-US" dirty="0" err="1"/>
              <a:t>kumar</a:t>
            </a:r>
            <a:r>
              <a:rPr lang="en-US" dirty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9614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EA4F6DA-9784-CE1C-50EE-4CF51262D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/>
          <a:p>
            <a:endParaRPr lang="en-US"/>
          </a:p>
        </p:txBody>
      </p:sp>
      <p:pic>
        <p:nvPicPr>
          <p:cNvPr id="2" name="Content Placeholder 7" descr="Pastel workspace setup">
            <a:extLst>
              <a:ext uri="{FF2B5EF4-FFF2-40B4-BE49-F238E27FC236}">
                <a16:creationId xmlns:a16="http://schemas.microsoft.com/office/drawing/2014/main" id="{690F5AEC-4EDC-EF15-F188-2254083CF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9" r="11133" b="-1"/>
          <a:stretch/>
        </p:blipFill>
        <p:spPr>
          <a:xfrm>
            <a:off x="-493986" y="0"/>
            <a:ext cx="5150069" cy="6858001"/>
          </a:xfrm>
          <a:prstGeom prst="rect">
            <a:avLst/>
          </a:prstGeom>
          <a:noFill/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FFAEF82-440B-310A-EFE1-0C767D08B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3885" y="121298"/>
            <a:ext cx="6438123" cy="64287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Insights;</a:t>
            </a:r>
          </a:p>
          <a:p>
            <a:b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</a:b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﻿1.</a:t>
            </a:r>
            <a:r>
              <a:rPr lang="en-US" b="0" i="0" dirty="0">
                <a:solidFill>
                  <a:schemeClr val="tx2"/>
                </a:solidFill>
                <a:effectLst/>
                <a:latin typeface="Lucida Bright" panose="02040602050505020304" pitchFamily="18" charset="0"/>
              </a:rPr>
              <a:t>Sum of revenue for M (8.65% increase) trended up while F (28.15% decrease) trended down between Sunday, January 1, 2023 and Sunday, December 24, 2023.﻿﻿ ﻿﻿</a:t>
            </a: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Lucida Bright" panose="02040602050505020304" pitchFamily="18" charset="0"/>
              </a:rPr>
              <a:t>2. ﻿﻿The most recent Sum of revenue anomaly was on Sunday, May 21, 2023, when M had a high of 771655.﻿﻿ ﻿﻿ ﻿﻿Sum of revenue for F started trending down on Sunday, November 26, 2023, falling by 19.13% (88710) in 28 days.</a:t>
            </a: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Lucida Bright" panose="02040602050505020304" pitchFamily="18" charset="0"/>
              </a:rPr>
              <a:t>3.Total Sum of revenue was higher for M (30221637) than F (2,50,93,773.19).﻿﻿ ﻿﻿ ﻿﻿40-50 in Gender M made up 24.45% of Sum of revenue.﻿﻿ ﻿﻿ ﻿﻿Average Sum of revenue was higher for M (60,44,327.41) than F (50,18,754.64).﻿﻿ ﻿﻿ </a:t>
            </a: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Lucida Bright" panose="02040602050505020304" pitchFamily="18" charset="0"/>
              </a:rPr>
              <a:t>﻿﻿4.Sum of revenue for M and F diverged the most when the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Lucida Bright" panose="02040602050505020304" pitchFamily="18" charset="0"/>
              </a:rPr>
              <a:t>state_code</a:t>
            </a:r>
            <a:r>
              <a:rPr lang="en-US" b="0" i="0" dirty="0">
                <a:solidFill>
                  <a:schemeClr val="tx2"/>
                </a:solidFill>
                <a:effectLst/>
                <a:latin typeface="Lucida Bright" panose="02040602050505020304" pitchFamily="18" charset="0"/>
              </a:rPr>
              <a:t> was FL, when M were </a:t>
            </a:r>
            <a:r>
              <a:rPr lang="en-US" sz="1600" b="0" i="0" dirty="0">
                <a:solidFill>
                  <a:schemeClr val="tx2"/>
                </a:solidFill>
                <a:effectLst/>
                <a:latin typeface="Lucida Bright" panose="02040602050505020304" pitchFamily="18" charset="0"/>
              </a:rPr>
              <a:t>1826761</a:t>
            </a:r>
            <a:r>
              <a:rPr lang="en-US" b="0" i="0" dirty="0">
                <a:solidFill>
                  <a:schemeClr val="tx2"/>
                </a:solidFill>
                <a:effectLst/>
                <a:latin typeface="Lucida Bright" panose="02040602050505020304" pitchFamily="18" charset="0"/>
              </a:rPr>
              <a:t> higher than F.﻿﻿ ﻿﻿ ﻿</a:t>
            </a:r>
            <a:endParaRPr lang="en-US" dirty="0">
              <a:solidFill>
                <a:schemeClr val="tx2"/>
              </a:solidFill>
              <a:latin typeface="Lucida Bright" panose="02040602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394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713DF-1FF3-5D6A-543A-E7A736F8C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 descr="Man analyzing data on a screen">
            <a:extLst>
              <a:ext uri="{FF2B5EF4-FFF2-40B4-BE49-F238E27FC236}">
                <a16:creationId xmlns:a16="http://schemas.microsoft.com/office/drawing/2014/main" id="{EDDA5148-CA02-6A42-695B-18B21776E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103" y="0"/>
            <a:ext cx="4782205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9E223-918F-BC9F-E739-5A9D7E5ED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34473" y="214604"/>
            <a:ext cx="5570376" cy="5892952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52423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Insights</a:t>
            </a: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;</a:t>
            </a:r>
            <a:b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</a:b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</a:t>
            </a: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Segoe UI Emoji" panose="020B0502040204020203" pitchFamily="34" charset="0"/>
                <a:ea typeface="Segoe UI Emoji" panose="020B0502040204020203" pitchFamily="34" charset="0"/>
              </a:rPr>
              <a:t>1.At 14235480, Q3 had the highest Sum of revenue and was 7.07% higher than Q4, which had the lowest Sum of revenue at 13295001.﻿﻿ ﻿﻿ </a:t>
            </a: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Segoe UI Emoji" panose="020B0502040204020203" pitchFamily="34" charset="0"/>
                <a:ea typeface="Segoe UI Emoji" panose="020B0502040204020203" pitchFamily="34" charset="0"/>
              </a:rPr>
              <a:t>2.﻿﻿Sum of revenue and total Sum of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Segoe UI Emoji" panose="020B0502040204020203" pitchFamily="34" charset="0"/>
                <a:ea typeface="Segoe UI Emoji" panose="020B0502040204020203" pitchFamily="34" charset="0"/>
              </a:rPr>
              <a:t>Total_Trans_</a:t>
            </a:r>
            <a:r>
              <a:rPr lang="en-US" dirty="0" err="1">
                <a:solidFill>
                  <a:schemeClr val="tx2"/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count</a:t>
            </a:r>
            <a:r>
              <a:rPr lang="en-US" b="0" i="0" dirty="0">
                <a:solidFill>
                  <a:schemeClr val="tx2"/>
                </a:solidFill>
                <a:effectLst/>
                <a:latin typeface="Segoe UI Emoji" panose="020B0502040204020203" pitchFamily="34" charset="0"/>
                <a:ea typeface="Segoe UI Emoji" panose="020B0502040204020203" pitchFamily="34" charset="0"/>
              </a:rPr>
              <a:t> are positively correlated with each other.﻿﻿ ﻿﻿ ﻿﻿Q3 accounted for 25.74% of Sum of revenue.﻿﻿ </a:t>
            </a: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Segoe UI Emoji" panose="020B0502040204020203" pitchFamily="34" charset="0"/>
                <a:ea typeface="Segoe UI Emoji" panose="020B0502040204020203" pitchFamily="34" charset="0"/>
              </a:rPr>
              <a:t>﻿﻿ ﻿﻿3.[]﻿﻿ ﻿﻿ ﻿﻿Across all 6 Exp Type, Sum of revenue ranged from 5865750 to 13775096</a:t>
            </a:r>
            <a:r>
              <a:rPr lang="en-US" b="0" i="0" dirty="0">
                <a:solidFill>
                  <a:srgbClr val="252423"/>
                </a:solidFill>
                <a:effectLst/>
                <a:latin typeface="Segoe UI Emoji" panose="020B0502040204020203" pitchFamily="34" charset="0"/>
                <a:ea typeface="Segoe UI Emoji" panose="020B0502040204020203" pitchFamily="34" charset="0"/>
              </a:rPr>
              <a:t>.﻿﻿ ﻿</a:t>
            </a:r>
            <a:endParaRPr lang="en-IN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3437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{19C2A732-03A2-4A75-8A2C-9394EE9ABA8C}tf56160789_win32</Template>
  <TotalTime>25</TotalTime>
  <Words>263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Bookman Old Style</vt:lpstr>
      <vt:lpstr>Calibri</vt:lpstr>
      <vt:lpstr>Franklin Gothic Book</vt:lpstr>
      <vt:lpstr>Lucida Bright</vt:lpstr>
      <vt:lpstr>Segoe UI</vt:lpstr>
      <vt:lpstr>Segoe UI Black</vt:lpstr>
      <vt:lpstr>Segoe UI Emoji</vt:lpstr>
      <vt:lpstr>Custom</vt:lpstr>
      <vt:lpstr>Customer credit card finance analysis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ajaymudiraj8790@gmail.com</dc:creator>
  <cp:lastModifiedBy>ajaymudiraj8790@gmail.com</cp:lastModifiedBy>
  <cp:revision>1</cp:revision>
  <dcterms:created xsi:type="dcterms:W3CDTF">2024-11-13T08:56:40Z</dcterms:created>
  <dcterms:modified xsi:type="dcterms:W3CDTF">2024-11-13T09:22:08Z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